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288460"/>
            <a:ext cx="8496944" cy="58289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0248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468257" y="2060848"/>
            <a:ext cx="8064896" cy="544764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dirty="0" smtClean="0">
                <a:latin typeface="Calibri" pitchFamily="34" charset="0"/>
                <a:cs typeface="Calibri" pitchFamily="34" charset="0"/>
              </a:rPr>
              <a:t>Причин 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сбоев и нарушений в организме очень много, одна из наиболее важных – это экология. Организм человека с течением жизни накапливает в себе вредные вещества, которые приводят к развитию хронических заболеваний.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Лечебная минеральная вода «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» помогает справиться с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нарушением обмена веществ и заболеваниями ЖКТ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Очищение организма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 с ее помощью способно оздоровить ваш организм и улучшить самочувствие. Очищение организма полезно не только для профилактики различных заболеваний, оно помогает справиться с уже имеющимися, и является хорошим подспорьем в укреплении здоровья. С помощью очищения организма, можно избавиться от токсинов и шлаков, избыточного веса, улучшить состояние кожи. Еще один серьезный повод для очищения организма – это </a:t>
            </a:r>
            <a:r>
              <a:rPr lang="ru-RU" sz="1600" b="1" dirty="0">
                <a:latin typeface="Calibri" pitchFamily="34" charset="0"/>
                <a:cs typeface="Calibri" pitchFamily="34" charset="0"/>
              </a:rPr>
              <a:t>аллергические реакции</a:t>
            </a:r>
            <a:r>
              <a:rPr lang="ru-RU" sz="1600" dirty="0">
                <a:latin typeface="Calibri" pitchFamily="34" charset="0"/>
                <a:cs typeface="Calibri" pitchFamily="34" charset="0"/>
              </a:rPr>
              <a:t>. Все это, как правило, побуждает нас всерьез заняться своим здоровьем. </a:t>
            </a:r>
          </a:p>
          <a:p>
            <a:pPr>
              <a:lnSpc>
                <a:spcPct val="150000"/>
              </a:lnSpc>
            </a:pPr>
            <a:r>
              <a:rPr lang="ru-RU" sz="1600" dirty="0">
                <a:latin typeface="Calibri" pitchFamily="34" charset="0"/>
                <a:cs typeface="Calibri" pitchFamily="34" charset="0"/>
              </a:rPr>
              <a:t> </a:t>
            </a:r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6" name="Picture 5" descr="top_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01347" y="-28097"/>
            <a:ext cx="3198715" cy="22657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4427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1"/>
            <a:ext cx="8820472" cy="6719724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endParaRPr lang="ru-RU" sz="6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Вода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«</a:t>
            </a:r>
            <a:r>
              <a:rPr lang="ru-RU" sz="6600" b="1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600" b="1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» совершенно уникальна по своему </a:t>
            </a:r>
            <a:endParaRPr lang="ru-RU" sz="6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минеральному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составу и содержанию магния (</a:t>
            </a:r>
            <a:r>
              <a:rPr lang="ru-RU" sz="6600" b="1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). </a:t>
            </a:r>
            <a:endParaRPr lang="ru-RU" sz="6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По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завершении одного курса приема минеральной </a:t>
            </a: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воды</a:t>
            </a: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«</a:t>
            </a:r>
            <a:r>
              <a:rPr lang="ru-RU" sz="6600" b="1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600" b="1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» при сохранении привычного режима </a:t>
            </a:r>
            <a:endParaRPr lang="ru-RU" sz="6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питания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и без изменения вкусовых пристрастий многие </a:t>
            </a:r>
            <a:endParaRPr lang="ru-RU" sz="66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20000"/>
              </a:lnSpc>
              <a:buNone/>
            </a:pPr>
            <a:r>
              <a:rPr lang="ru-RU" sz="6600" b="1" dirty="0" smtClean="0">
                <a:latin typeface="Calibri" pitchFamily="34" charset="0"/>
                <a:cs typeface="Calibri" pitchFamily="34" charset="0"/>
              </a:rPr>
              <a:t>отмечают </a:t>
            </a:r>
            <a:r>
              <a:rPr lang="ru-RU" sz="6600" b="1" dirty="0">
                <a:latin typeface="Calibri" pitchFamily="34" charset="0"/>
                <a:cs typeface="Calibri" pitchFamily="34" charset="0"/>
              </a:rPr>
              <a:t>снижение веса в среднем на 2-8 кг.</a:t>
            </a:r>
          </a:p>
          <a:p>
            <a:pPr marL="0" indent="0">
              <a:lnSpc>
                <a:spcPct val="170000"/>
              </a:lnSpc>
              <a:buNone/>
            </a:pPr>
            <a:endParaRPr lang="ru-RU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6400" b="1" dirty="0" smtClean="0">
                <a:latin typeface="Calibri" pitchFamily="34" charset="0"/>
                <a:cs typeface="Calibri" pitchFamily="34" charset="0"/>
              </a:rPr>
              <a:t>Как 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минеральная вода «</a:t>
            </a:r>
            <a:r>
              <a:rPr lang="ru-RU" sz="6400" b="1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b="1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» помогает при гастрите?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6400" dirty="0">
                <a:latin typeface="Calibri" pitchFamily="34" charset="0"/>
                <a:cs typeface="Calibri" pitchFamily="34" charset="0"/>
              </a:rPr>
              <a:t>Уникальный минеральный состав природной воды 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имеет повышенное содержание магния. За счет этого людям, страдающим гастритом, вода помогает избавиться от его основных симптомов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. 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может применяться как в рамках общей профилактики желудочно-кишечного тракта, так и для устранения определенных недугов, провоцирующих ухудшение работы желудка и кишечника. При постоянном применении в сочетании с основной терапией вода 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способствует устранению спазмов и улучшению кровообращения</a:t>
            </a:r>
            <a:endParaRPr lang="ru-RU" sz="6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6400" dirty="0">
                <a:latin typeface="Calibri" pitchFamily="34" charset="0"/>
                <a:cs typeface="Calibri" pitchFamily="34" charset="0"/>
              </a:rPr>
              <a:t>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в сочетании с основной терапией способствует нейтрализации кислотности, снижению возникновения спазмов, стимулированию перистальтики, улучшению кровообращения, регенерации слизистой желудка и кишечника</a:t>
            </a:r>
            <a:r>
              <a:rPr lang="ru-RU" sz="6400" dirty="0" smtClean="0">
                <a:latin typeface="Calibri" pitchFamily="34" charset="0"/>
                <a:cs typeface="Calibri" pitchFamily="34" charset="0"/>
              </a:rPr>
              <a:t>.</a:t>
            </a:r>
            <a:endParaRPr lang="ru-RU" sz="6400" dirty="0"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5" name="Picture 5" descr="top_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5956" y="290348"/>
            <a:ext cx="3558044" cy="25202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130012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-387424"/>
            <a:ext cx="8280920" cy="674136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70000"/>
              </a:lnSpc>
              <a:buNone/>
            </a:pPr>
            <a:endParaRPr lang="ru-RU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ru-RU" sz="6400" b="1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endParaRPr lang="ru-RU" sz="6400" b="1" dirty="0" smtClean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6400" b="1" dirty="0" smtClean="0">
                <a:latin typeface="Calibri" pitchFamily="34" charset="0"/>
                <a:cs typeface="Calibri" pitchFamily="34" charset="0"/>
              </a:rPr>
              <a:t>Лечение 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сахарного диабета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. В процессе развития сахарного диабета большая роль отводится быстроте поступления инсулина в кровь. Благодаря уникальному составу воды 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быстро попадает из желудка в кишечник и способствует стимулированию выработки инсулина. А прием 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за 15-20 минут до еды подготавливает организм к приему пищи, и обменные процессы постепенно приходят в норму, и эффект после курса приема наблюдается не менее 3-4 </a:t>
            </a:r>
            <a:r>
              <a:rPr lang="ru-RU" sz="6400" dirty="0" smtClean="0">
                <a:latin typeface="Calibri" pitchFamily="34" charset="0"/>
                <a:cs typeface="Calibri" pitchFamily="34" charset="0"/>
              </a:rPr>
              <a:t>месяцев.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6400" dirty="0" smtClean="0">
                <a:latin typeface="Calibri" pitchFamily="34" charset="0"/>
                <a:cs typeface="Calibri" pitchFamily="34" charset="0"/>
              </a:rPr>
              <a:t>Входящий 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в состав минеральной воды «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dirty="0" err="1">
                <a:latin typeface="Calibri" pitchFamily="34" charset="0"/>
                <a:cs typeface="Calibri" pitchFamily="34" charset="0"/>
              </a:rPr>
              <a:t>Мg</a:t>
            </a:r>
            <a:r>
              <a:rPr lang="ru-RU" sz="6400" dirty="0">
                <a:latin typeface="Calibri" pitchFamily="34" charset="0"/>
                <a:cs typeface="Calibri" pitchFamily="34" charset="0"/>
              </a:rPr>
              <a:t>» магний способствует не только улучшению процесса выработки инсулина и нормализации обмена веществ, но и частичному устранению некоторых других явлений, которыми часто сопровождается сахарный диабет: повышенное артериальное давление; сбои работы желудка.</a:t>
            </a:r>
          </a:p>
          <a:p>
            <a:pPr marL="0" indent="0">
              <a:lnSpc>
                <a:spcPct val="170000"/>
              </a:lnSpc>
              <a:buNone/>
            </a:pPr>
            <a:r>
              <a:rPr lang="ru-RU" sz="6400" b="1" i="1" dirty="0">
                <a:latin typeface="Calibri" pitchFamily="34" charset="0"/>
                <a:cs typeface="Calibri" pitchFamily="34" charset="0"/>
              </a:rPr>
              <a:t>Очень важно соблюдать режим применения 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«</a:t>
            </a:r>
            <a:r>
              <a:rPr lang="ru-RU" sz="6400" b="1" dirty="0" err="1">
                <a:latin typeface="Calibri" pitchFamily="34" charset="0"/>
                <a:cs typeface="Calibri" pitchFamily="34" charset="0"/>
              </a:rPr>
              <a:t>Донат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 </a:t>
            </a:r>
            <a:r>
              <a:rPr lang="ru-RU" sz="6400" b="1" dirty="0" err="1">
                <a:latin typeface="Calibri" pitchFamily="34" charset="0"/>
                <a:cs typeface="Calibri" pitchFamily="34" charset="0"/>
              </a:rPr>
              <a:t>Mg</a:t>
            </a:r>
            <a:r>
              <a:rPr lang="ru-RU" sz="6400" b="1" dirty="0">
                <a:latin typeface="Calibri" pitchFamily="34" charset="0"/>
                <a:cs typeface="Calibri" pitchFamily="34" charset="0"/>
              </a:rPr>
              <a:t>»</a:t>
            </a:r>
            <a:r>
              <a:rPr lang="ru-RU" sz="6400" i="1" dirty="0">
                <a:latin typeface="Calibri" pitchFamily="34" charset="0"/>
                <a:cs typeface="Calibri" pitchFamily="34" charset="0"/>
              </a:rPr>
              <a:t>: строго за 15-20 мин. до еды, натощак 150-200 мл; три раза в день. Слегка подогреть воду для лучшей </a:t>
            </a:r>
            <a:r>
              <a:rPr lang="ru-RU" sz="6400" i="1" dirty="0" err="1">
                <a:latin typeface="Calibri" pitchFamily="34" charset="0"/>
                <a:cs typeface="Calibri" pitchFamily="34" charset="0"/>
              </a:rPr>
              <a:t>усваиваемости</a:t>
            </a:r>
            <a:r>
              <a:rPr lang="ru-RU" sz="6400" i="1" dirty="0">
                <a:latin typeface="Calibri" pitchFamily="34" charset="0"/>
                <a:cs typeface="Calibri" pitchFamily="34" charset="0"/>
              </a:rPr>
              <a:t> компонентов. Курс приема от 4 до 6 недель.</a:t>
            </a:r>
            <a:endParaRPr lang="ru-RU" sz="6400" dirty="0"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ct val="170000"/>
              </a:lnSpc>
              <a:buNone/>
            </a:pPr>
            <a:r>
              <a:rPr lang="ru-RU" sz="6400" i="1" dirty="0">
                <a:latin typeface="Calibri" pitchFamily="34" charset="0"/>
                <a:cs typeface="Calibri" pitchFamily="34" charset="0"/>
              </a:rPr>
              <a:t>При наличии сопутствующих заболеваний курс приема (режим, дозировку, температуру) желательно согласовать с врачом.</a:t>
            </a:r>
            <a:endParaRPr lang="ru-RU" sz="6400" dirty="0">
              <a:latin typeface="Calibri" pitchFamily="34" charset="0"/>
              <a:cs typeface="Calibri" pitchFamily="34" charset="0"/>
            </a:endParaRPr>
          </a:p>
          <a:p>
            <a:endParaRPr lang="ru-RU" dirty="0"/>
          </a:p>
          <a:p>
            <a:endParaRPr lang="ru-RU" dirty="0"/>
          </a:p>
        </p:txBody>
      </p:sp>
      <p:pic>
        <p:nvPicPr>
          <p:cNvPr id="4" name="Picture 5" descr="top_2_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880" y="0"/>
            <a:ext cx="1656184" cy="11731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858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op_2_3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9792" y="188640"/>
            <a:ext cx="3600400" cy="255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3"/>
          <p:cNvSpPr txBox="1">
            <a:spLocks noChangeArrowheads="1"/>
          </p:cNvSpPr>
          <p:nvPr/>
        </p:nvSpPr>
        <p:spPr>
          <a:xfrm>
            <a:off x="4860032" y="2996952"/>
            <a:ext cx="4539952" cy="3276600"/>
          </a:xfrm>
          <a:prstGeom prst="rect">
            <a:avLst/>
          </a:prstGeom>
        </p:spPr>
        <p:txBody>
          <a:bodyPr/>
          <a:lstStyle>
            <a:lvl1pPr marL="2286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38988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664208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96596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2286000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587752" indent="-182880" algn="l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Char char="*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Comic Sans MS" pitchFamily="66" charset="0"/>
              </a:rPr>
              <a:t>1 .в пластиковой бутылке</a:t>
            </a:r>
          </a:p>
          <a:p>
            <a:pPr marL="45720" indent="0">
              <a:buNone/>
            </a:pPr>
            <a:endParaRPr lang="ru-RU" sz="2800" dirty="0" smtClean="0">
              <a:latin typeface="Comic Sans MS" pitchFamily="66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800" dirty="0" smtClean="0">
                <a:latin typeface="Comic Sans MS" pitchFamily="66" charset="0"/>
              </a:rPr>
              <a:t>0,5 л. в пластиковой бутылке</a:t>
            </a:r>
            <a:endParaRPr lang="ru-RU" sz="2800" dirty="0" smtClean="0">
              <a:latin typeface="Comic Sans MS" pitchFamily="66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876766"/>
            <a:ext cx="2036152" cy="4403179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23728" y="2780929"/>
            <a:ext cx="1584913" cy="342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6418753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17</TotalTime>
  <Words>281</Words>
  <Application>Microsoft Office PowerPoint</Application>
  <PresentationFormat>Экран (4:3)</PresentationFormat>
  <Paragraphs>25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Воздушный поток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cp:lastModifiedBy>Вячеслав</cp:lastModifiedBy>
  <cp:revision>3</cp:revision>
  <dcterms:modified xsi:type="dcterms:W3CDTF">2012-01-30T15:40:58Z</dcterms:modified>
</cp:coreProperties>
</file>